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14"/>
  </p:notesMasterIdLst>
  <p:sldIdLst>
    <p:sldId id="256" r:id="rId2"/>
    <p:sldId id="281" r:id="rId3"/>
    <p:sldId id="282" r:id="rId4"/>
    <p:sldId id="288" r:id="rId5"/>
    <p:sldId id="257" r:id="rId6"/>
    <p:sldId id="275" r:id="rId7"/>
    <p:sldId id="280" r:id="rId8"/>
    <p:sldId id="283" r:id="rId9"/>
    <p:sldId id="284" r:id="rId10"/>
    <p:sldId id="287" r:id="rId11"/>
    <p:sldId id="285" r:id="rId12"/>
    <p:sldId id="286" r:id="rId13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77"/>
    <p:restoredTop sz="84417"/>
  </p:normalViewPr>
  <p:slideViewPr>
    <p:cSldViewPr>
      <p:cViewPr>
        <p:scale>
          <a:sx n="105" d="100"/>
          <a:sy n="105" d="100"/>
        </p:scale>
        <p:origin x="736" y="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tiff>
</file>

<file path=ppt/media/image2.jpg>
</file>

<file path=ppt/media/image3.png>
</file>

<file path=ppt/media/image4.tiff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EB7694-8561-4BE2-948D-EDF7A201F8BB}" type="datetimeFigureOut">
              <a:rPr lang="it-IT" smtClean="0"/>
              <a:pPr/>
              <a:t>03/03/20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5F0E4F-C068-4558-BD2C-4354A8A0FB1B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5502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57200" y="3600450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456673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08625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2822881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52533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22313" y="4406900"/>
            <a:ext cx="8421687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50560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97945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36126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71706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0706527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147308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4752218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65762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 dirty="0"/>
          </a:p>
        </p:txBody>
      </p:sp>
      <p:pic>
        <p:nvPicPr>
          <p:cNvPr id="7" name="Picture 6" descr="ing-modena copy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0" y="5781975"/>
            <a:ext cx="1689100" cy="1066800"/>
          </a:xfrm>
          <a:prstGeom prst="rect">
            <a:avLst/>
          </a:prstGeom>
        </p:spPr>
      </p:pic>
      <p:pic>
        <p:nvPicPr>
          <p:cNvPr id="8" name="Picture 7" descr="ing-modena copy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0" y="5781975"/>
            <a:ext cx="1689100" cy="1066800"/>
          </a:xfrm>
          <a:prstGeom prst="rect">
            <a:avLst/>
          </a:prstGeom>
        </p:spPr>
      </p:pic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45424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ernel.org/" TargetMode="External"/><Relationship Id="rId2" Type="http://schemas.openxmlformats.org/officeDocument/2006/relationships/hyperlink" Target="https://github.com/mit-pdos/xv6-public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Algoritmi e Linguaggi di Programmazione</a:t>
            </a:r>
          </a:p>
        </p:txBody>
      </p:sp>
      <p:sp>
        <p:nvSpPr>
          <p:cNvPr id="4" name="Sottotito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sz="1800" dirty="0" err="1"/>
              <a:t>Università</a:t>
            </a:r>
            <a:r>
              <a:rPr lang="en-US" sz="1800" dirty="0"/>
              <a:t> di Modena e Reggio Emilia</a:t>
            </a:r>
          </a:p>
          <a:p>
            <a:pPr algn="r"/>
            <a:r>
              <a:rPr lang="en-US" sz="1800" i="1" dirty="0"/>
              <a:t>Prof. Nicola Bicocchi (</a:t>
            </a:r>
            <a:r>
              <a:rPr lang="en-US" sz="1800" i="1" dirty="0" err="1"/>
              <a:t>nicola.bicocchi@unimore.it</a:t>
            </a:r>
            <a:r>
              <a:rPr lang="en-US" sz="1800" i="1" dirty="0"/>
              <a:t>)</a:t>
            </a:r>
          </a:p>
          <a:p>
            <a:pPr algn="r"/>
            <a:endParaRPr lang="en-US" sz="1800" dirty="0"/>
          </a:p>
          <a:p>
            <a:pPr algn="r"/>
            <a:endParaRPr lang="it-IT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BD9C8-F263-3F48-9723-ACA231598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Quanto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complesso</a:t>
            </a:r>
            <a:r>
              <a:rPr lang="en-GB" dirty="0"/>
              <a:t> un kernel?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37050CD-886D-6E47-AF96-A4D8A40BF2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474840" cy="4525963"/>
          </a:xfrm>
        </p:spPr>
        <p:txBody>
          <a:bodyPr>
            <a:normAutofit/>
          </a:bodyPr>
          <a:lstStyle/>
          <a:p>
            <a:r>
              <a:rPr lang="it-IT" sz="2400" dirty="0"/>
              <a:t>20K SLOC (XV6)</a:t>
            </a:r>
          </a:p>
          <a:p>
            <a:r>
              <a:rPr lang="it-IT" sz="2400" dirty="0">
                <a:hlinkClick r:id="rId2"/>
              </a:rPr>
              <a:t>https://github.com/mit-pdos/xv6-public</a:t>
            </a:r>
            <a:endParaRPr lang="it-IT" sz="2400" dirty="0"/>
          </a:p>
          <a:p>
            <a:endParaRPr lang="it-IT" sz="2400" dirty="0"/>
          </a:p>
          <a:p>
            <a:r>
              <a:rPr lang="it-IT" sz="2400" dirty="0"/>
              <a:t>30M SLOC (Linux </a:t>
            </a:r>
            <a:r>
              <a:rPr lang="it-IT" sz="2400" dirty="0" err="1"/>
              <a:t>Kernel</a:t>
            </a:r>
            <a:r>
              <a:rPr lang="it-IT" sz="2400" dirty="0"/>
              <a:t> 5)</a:t>
            </a:r>
          </a:p>
          <a:p>
            <a:r>
              <a:rPr lang="it-IT" sz="2400" dirty="0">
                <a:hlinkClick r:id="rId3"/>
              </a:rPr>
              <a:t>https://www.kernel.org/</a:t>
            </a:r>
            <a:endParaRPr lang="it-IT" sz="24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CB77767-4D2A-E042-9552-5A6E60E4A85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076056" y="1535168"/>
            <a:ext cx="3240360" cy="532283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3538CE-7CCE-8346-B955-13271D60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42578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B0E9D9-0D12-274F-857E-729B14D40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</a:t>
            </a:fld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254155-F14D-5540-9807-29273A21F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2576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302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B0E9D9-0D12-274F-857E-729B14D40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12</a:t>
            </a:fld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08546D-C6D5-B94C-B3F4-FBB79B5E4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036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43DFD-E414-C64D-9F8C-A5FAC3CBE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Total Market Share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4EB01C-444D-504B-92DB-9F1B87D57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</a:t>
            </a:fld>
            <a:endParaRPr lang="it-IT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C23A9A6-E060-0541-848D-0E5E10F0D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700808"/>
            <a:ext cx="7724494" cy="4248472"/>
          </a:xfrm>
        </p:spPr>
      </p:pic>
    </p:spTree>
    <p:extLst>
      <p:ext uri="{BB962C8B-B14F-4D97-AF65-F5344CB8AC3E}">
        <p14:creationId xmlns:p14="http://schemas.microsoft.com/office/powerpoint/2010/main" val="2147767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43DFD-E414-C64D-9F8C-A5FAC3CBE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Mobile Market Share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4EB01C-444D-504B-92DB-9F1B87D57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</a:t>
            </a:fld>
            <a:endParaRPr lang="it-I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7DDA5DB-9E73-A243-94C3-AC18D9FD49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" t="2104" r="1203" b="1074"/>
          <a:stretch/>
        </p:blipFill>
        <p:spPr>
          <a:xfrm>
            <a:off x="66803" y="1844824"/>
            <a:ext cx="9051093" cy="3528392"/>
          </a:xfrm>
        </p:spPr>
      </p:pic>
    </p:spTree>
    <p:extLst>
      <p:ext uri="{BB962C8B-B14F-4D97-AF65-F5344CB8AC3E}">
        <p14:creationId xmlns:p14="http://schemas.microsoft.com/office/powerpoint/2010/main" val="2936880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276E5-6804-CB45-A137-41F391E2D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Genealogia</a:t>
            </a:r>
            <a:r>
              <a:rPr lang="en-GB" dirty="0"/>
              <a:t> </a:t>
            </a:r>
            <a:r>
              <a:rPr lang="en-GB" dirty="0" err="1"/>
              <a:t>famiglia</a:t>
            </a:r>
            <a:r>
              <a:rPr lang="en-GB" dirty="0"/>
              <a:t> Unix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097386-6FBE-F240-911B-8595EC865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</a:t>
            </a:fld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2A5C0D-1777-E641-84EF-762020F41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169" y="1555397"/>
            <a:ext cx="7355286" cy="517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513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D59FA-8887-6447-B1B4-DD438F65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Funzionalità</a:t>
            </a:r>
            <a:r>
              <a:rPr lang="en-GB" dirty="0"/>
              <a:t> </a:t>
            </a:r>
            <a:r>
              <a:rPr lang="en-GB" dirty="0" err="1"/>
              <a:t>principali</a:t>
            </a:r>
            <a:r>
              <a:rPr lang="en-GB" dirty="0"/>
              <a:t> OS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EA1F11E-A0D3-754D-90AB-E9F51A16E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28" y="1916832"/>
            <a:ext cx="8454556" cy="396044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47B4-D9B3-F446-9B49-2CEF43128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93087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292BF-0070-8749-AF0B-1B429C927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Architettura</a:t>
            </a:r>
            <a:r>
              <a:rPr lang="en-GB" dirty="0"/>
              <a:t> </a:t>
            </a:r>
            <a:r>
              <a:rPr lang="en-GB" dirty="0" err="1"/>
              <a:t>interna</a:t>
            </a:r>
            <a:endParaRPr lang="en-GB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57869E28-68F0-FC4D-8FA4-2295038BAA5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Sistema </a:t>
            </a:r>
            <a:r>
              <a:rPr lang="en-GB" dirty="0" err="1"/>
              <a:t>Operativo</a:t>
            </a:r>
            <a:endParaRPr lang="en-GB" dirty="0"/>
          </a:p>
          <a:p>
            <a:pPr lvl="1"/>
            <a:r>
              <a:rPr lang="en-GB" dirty="0">
                <a:solidFill>
                  <a:srgbClr val="FF0000"/>
                </a:solidFill>
              </a:rPr>
              <a:t>Kernel: </a:t>
            </a:r>
            <a:r>
              <a:rPr lang="en-GB" dirty="0" err="1">
                <a:solidFill>
                  <a:srgbClr val="FF0000"/>
                </a:solidFill>
              </a:rPr>
              <a:t>mediatore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fra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applicazioni</a:t>
            </a:r>
            <a:r>
              <a:rPr lang="en-GB" dirty="0">
                <a:solidFill>
                  <a:srgbClr val="FF0000"/>
                </a:solidFill>
              </a:rPr>
              <a:t> e hardware</a:t>
            </a:r>
          </a:p>
          <a:p>
            <a:pPr lvl="1"/>
            <a:r>
              <a:rPr lang="en-GB" dirty="0">
                <a:solidFill>
                  <a:srgbClr val="FFC000"/>
                </a:solidFill>
              </a:rPr>
              <a:t>Sistema base: </a:t>
            </a:r>
            <a:r>
              <a:rPr lang="en-GB" dirty="0" err="1">
                <a:solidFill>
                  <a:srgbClr val="FFC000"/>
                </a:solidFill>
              </a:rPr>
              <a:t>gestisce</a:t>
            </a:r>
            <a:r>
              <a:rPr lang="en-GB" dirty="0">
                <a:solidFill>
                  <a:srgbClr val="FFC000"/>
                </a:solidFill>
              </a:rPr>
              <a:t> la </a:t>
            </a:r>
            <a:r>
              <a:rPr lang="en-GB" dirty="0" err="1">
                <a:solidFill>
                  <a:srgbClr val="FFC000"/>
                </a:solidFill>
              </a:rPr>
              <a:t>fase</a:t>
            </a:r>
            <a:r>
              <a:rPr lang="en-GB" dirty="0">
                <a:solidFill>
                  <a:srgbClr val="FFC000"/>
                </a:solidFill>
              </a:rPr>
              <a:t> di boot </a:t>
            </a:r>
            <a:r>
              <a:rPr lang="en-GB" dirty="0" err="1">
                <a:solidFill>
                  <a:srgbClr val="FFC000"/>
                </a:solidFill>
              </a:rPr>
              <a:t>ed</a:t>
            </a:r>
            <a:r>
              <a:rPr lang="en-GB" dirty="0">
                <a:solidFill>
                  <a:srgbClr val="FFC000"/>
                </a:solidFill>
              </a:rPr>
              <a:t> un </a:t>
            </a:r>
            <a:r>
              <a:rPr lang="en-GB" dirty="0" err="1">
                <a:solidFill>
                  <a:srgbClr val="FFC000"/>
                </a:solidFill>
              </a:rPr>
              <a:t>insieme</a:t>
            </a:r>
            <a:r>
              <a:rPr lang="en-GB" dirty="0">
                <a:solidFill>
                  <a:srgbClr val="FFC000"/>
                </a:solidFill>
              </a:rPr>
              <a:t> di </a:t>
            </a:r>
            <a:r>
              <a:rPr lang="en-GB" dirty="0" err="1">
                <a:solidFill>
                  <a:srgbClr val="FFC000"/>
                </a:solidFill>
              </a:rPr>
              <a:t>funzionalità</a:t>
            </a:r>
            <a:r>
              <a:rPr lang="en-GB" dirty="0">
                <a:solidFill>
                  <a:srgbClr val="FFC000"/>
                </a:solidFill>
              </a:rPr>
              <a:t> </a:t>
            </a:r>
            <a:r>
              <a:rPr lang="en-GB" dirty="0" err="1">
                <a:solidFill>
                  <a:srgbClr val="FFC000"/>
                </a:solidFill>
              </a:rPr>
              <a:t>minime</a:t>
            </a:r>
            <a:endParaRPr lang="en-GB" dirty="0">
              <a:solidFill>
                <a:srgbClr val="FFC000"/>
              </a:solidFill>
            </a:endParaRPr>
          </a:p>
          <a:p>
            <a:r>
              <a:rPr lang="en-GB" dirty="0" err="1">
                <a:solidFill>
                  <a:srgbClr val="00B050"/>
                </a:solidFill>
              </a:rPr>
              <a:t>Programmi</a:t>
            </a:r>
            <a:r>
              <a:rPr lang="en-GB" dirty="0">
                <a:solidFill>
                  <a:srgbClr val="00B050"/>
                </a:solidFill>
              </a:rPr>
              <a:t> </a:t>
            </a:r>
            <a:r>
              <a:rPr lang="en-GB" dirty="0" err="1">
                <a:solidFill>
                  <a:srgbClr val="00B050"/>
                </a:solidFill>
              </a:rPr>
              <a:t>applicativi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3C997-FE61-1B41-83BB-D7C4D5A55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</a:t>
            </a:fld>
            <a:endParaRPr lang="it-IT" dirty="0"/>
          </a:p>
        </p:txBody>
      </p:sp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471F9187-10E5-EF45-9F81-F62D710A9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88133"/>
            <a:ext cx="4596105" cy="355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484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EDD07-EEBF-8443-99CD-9AECE7C06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Struttura</a:t>
            </a:r>
            <a:r>
              <a:rPr lang="en-GB" dirty="0"/>
              <a:t> a </a:t>
            </a:r>
            <a:r>
              <a:rPr lang="en-GB" dirty="0" err="1"/>
              <a:t>guscio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475509-5F67-B04C-A41A-9CBC286961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err="1">
                <a:solidFill>
                  <a:srgbClr val="00B050"/>
                </a:solidFill>
              </a:rPr>
              <a:t>Applicativi</a:t>
            </a:r>
            <a:r>
              <a:rPr lang="en-GB" dirty="0">
                <a:solidFill>
                  <a:srgbClr val="00B050"/>
                </a:solidFill>
              </a:rPr>
              <a:t>: browser, email, programme </a:t>
            </a:r>
            <a:r>
              <a:rPr lang="en-GB" dirty="0" err="1">
                <a:solidFill>
                  <a:srgbClr val="00B050"/>
                </a:solidFill>
              </a:rPr>
              <a:t>ufficio</a:t>
            </a:r>
            <a:r>
              <a:rPr lang="en-GB" dirty="0">
                <a:solidFill>
                  <a:srgbClr val="00B050"/>
                </a:solidFill>
              </a:rPr>
              <a:t>, </a:t>
            </a:r>
            <a:r>
              <a:rPr lang="en-GB" dirty="0" err="1">
                <a:solidFill>
                  <a:srgbClr val="00B050"/>
                </a:solidFill>
              </a:rPr>
              <a:t>compilatori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FFC000"/>
                </a:solidFill>
              </a:rPr>
              <a:t>Sistema base: </a:t>
            </a:r>
            <a:r>
              <a:rPr lang="en-GB" dirty="0" err="1">
                <a:solidFill>
                  <a:srgbClr val="FFC000"/>
                </a:solidFill>
              </a:rPr>
              <a:t>libreria</a:t>
            </a:r>
            <a:r>
              <a:rPr lang="en-GB" dirty="0">
                <a:solidFill>
                  <a:srgbClr val="FFC000"/>
                </a:solidFill>
              </a:rPr>
              <a:t> di </a:t>
            </a:r>
            <a:r>
              <a:rPr lang="en-GB" dirty="0" err="1">
                <a:solidFill>
                  <a:srgbClr val="FFC000"/>
                </a:solidFill>
              </a:rPr>
              <a:t>sistema</a:t>
            </a:r>
            <a:r>
              <a:rPr lang="en-GB" dirty="0">
                <a:solidFill>
                  <a:srgbClr val="FFC000"/>
                </a:solidFill>
              </a:rPr>
              <a:t>, </a:t>
            </a:r>
            <a:r>
              <a:rPr lang="en-GB" dirty="0" err="1">
                <a:solidFill>
                  <a:srgbClr val="FFC000"/>
                </a:solidFill>
              </a:rPr>
              <a:t>sistema</a:t>
            </a:r>
            <a:r>
              <a:rPr lang="en-GB" dirty="0">
                <a:solidFill>
                  <a:srgbClr val="FFC000"/>
                </a:solidFill>
              </a:rPr>
              <a:t> di boot, shell, </a:t>
            </a:r>
            <a:r>
              <a:rPr lang="en-GB" dirty="0" err="1">
                <a:solidFill>
                  <a:srgbClr val="FFC000"/>
                </a:solidFill>
              </a:rPr>
              <a:t>terminale</a:t>
            </a:r>
            <a:endParaRPr lang="en-GB" dirty="0">
              <a:solidFill>
                <a:srgbClr val="FFC000"/>
              </a:solidFill>
            </a:endParaRPr>
          </a:p>
          <a:p>
            <a:r>
              <a:rPr lang="en-GB" dirty="0">
                <a:solidFill>
                  <a:srgbClr val="FF0000"/>
                </a:solidFill>
              </a:rPr>
              <a:t>Kernel: </a:t>
            </a:r>
            <a:r>
              <a:rPr lang="en-GB" dirty="0" err="1">
                <a:solidFill>
                  <a:srgbClr val="FF0000"/>
                </a:solidFill>
              </a:rPr>
              <a:t>gestione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processi</a:t>
            </a:r>
            <a:r>
              <a:rPr lang="en-GB" dirty="0">
                <a:solidFill>
                  <a:srgbClr val="FF0000"/>
                </a:solidFill>
              </a:rPr>
              <a:t>, filesystem, </a:t>
            </a:r>
            <a:r>
              <a:rPr lang="en-GB" dirty="0" err="1">
                <a:solidFill>
                  <a:srgbClr val="FF0000"/>
                </a:solidFill>
              </a:rPr>
              <a:t>memoria</a:t>
            </a:r>
            <a:r>
              <a:rPr lang="en-GB" dirty="0">
                <a:solidFill>
                  <a:srgbClr val="FF0000"/>
                </a:solidFill>
              </a:rPr>
              <a:t>, IPC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E496D-F3E1-5747-AB9F-563933F35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</a:t>
            </a:fld>
            <a:endParaRPr lang="it-IT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9C2E5A6-ACF2-3740-838A-7EB522A4761F}"/>
              </a:ext>
            </a:extLst>
          </p:cNvPr>
          <p:cNvSpPr/>
          <p:nvPr/>
        </p:nvSpPr>
        <p:spPr>
          <a:xfrm>
            <a:off x="1749107" y="3716840"/>
            <a:ext cx="936000" cy="864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Kernel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3FB159-80AD-BB4D-984B-9887968BC358}"/>
              </a:ext>
            </a:extLst>
          </p:cNvPr>
          <p:cNvSpPr txBox="1"/>
          <p:nvPr/>
        </p:nvSpPr>
        <p:spPr>
          <a:xfrm>
            <a:off x="2613107" y="3454399"/>
            <a:ext cx="1101240" cy="62100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Sistema</a:t>
            </a:r>
          </a:p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base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A19A880-9FED-9E40-8898-E47559C8B41B}"/>
              </a:ext>
            </a:extLst>
          </p:cNvPr>
          <p:cNvSpPr/>
          <p:nvPr/>
        </p:nvSpPr>
        <p:spPr>
          <a:xfrm>
            <a:off x="1173107" y="2780840"/>
            <a:ext cx="2520000" cy="21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0E33053-9051-314D-87C0-39AC27A98109}"/>
              </a:ext>
            </a:extLst>
          </p:cNvPr>
          <p:cNvSpPr/>
          <p:nvPr/>
        </p:nvSpPr>
        <p:spPr>
          <a:xfrm>
            <a:off x="453107" y="1988840"/>
            <a:ext cx="3960000" cy="345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99181D-D885-4542-8447-ABAD685D5DA5}"/>
              </a:ext>
            </a:extLst>
          </p:cNvPr>
          <p:cNvSpPr txBox="1"/>
          <p:nvPr/>
        </p:nvSpPr>
        <p:spPr>
          <a:xfrm>
            <a:off x="1893107" y="2204840"/>
            <a:ext cx="1432080" cy="62100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Programmi</a:t>
            </a:r>
          </a:p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applicativi</a:t>
            </a:r>
          </a:p>
        </p:txBody>
      </p:sp>
    </p:spTree>
    <p:extLst>
      <p:ext uri="{BB962C8B-B14F-4D97-AF65-F5344CB8AC3E}">
        <p14:creationId xmlns:p14="http://schemas.microsoft.com/office/powerpoint/2010/main" val="33386870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95DDFA-2BD0-2148-A661-0F73BF970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Interazione</a:t>
            </a:r>
            <a:r>
              <a:rPr lang="en-GB" dirty="0"/>
              <a:t> Kernel - </a:t>
            </a:r>
            <a:r>
              <a:rPr lang="en-GB" dirty="0" err="1"/>
              <a:t>Applicazioni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E94743-6735-AE48-8C59-6F7226359E6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err="1"/>
              <a:t>Modello</a:t>
            </a:r>
            <a:r>
              <a:rPr lang="en-GB" dirty="0"/>
              <a:t> Client-Server</a:t>
            </a:r>
          </a:p>
          <a:p>
            <a:pPr lvl="1"/>
            <a:r>
              <a:rPr lang="en-GB" dirty="0" err="1"/>
              <a:t>Applicazioni</a:t>
            </a:r>
            <a:r>
              <a:rPr lang="en-GB" dirty="0"/>
              <a:t> </a:t>
            </a:r>
            <a:r>
              <a:rPr lang="en-GB" dirty="0" err="1"/>
              <a:t>richiedono</a:t>
            </a:r>
            <a:r>
              <a:rPr lang="en-GB" dirty="0"/>
              <a:t> </a:t>
            </a:r>
            <a:r>
              <a:rPr lang="en-GB" dirty="0" err="1"/>
              <a:t>servizi</a:t>
            </a:r>
            <a:r>
              <a:rPr lang="en-GB" dirty="0"/>
              <a:t> al kernel</a:t>
            </a:r>
          </a:p>
          <a:p>
            <a:pPr lvl="1"/>
            <a:r>
              <a:rPr lang="en-GB" dirty="0"/>
              <a:t>Kernel </a:t>
            </a:r>
            <a:r>
              <a:rPr lang="en-GB" dirty="0" err="1"/>
              <a:t>elabora</a:t>
            </a:r>
            <a:r>
              <a:rPr lang="en-GB" dirty="0"/>
              <a:t> la </a:t>
            </a:r>
            <a:r>
              <a:rPr lang="en-GB" dirty="0" err="1"/>
              <a:t>risposta</a:t>
            </a:r>
            <a:r>
              <a:rPr lang="en-GB" dirty="0"/>
              <a:t> e la </a:t>
            </a:r>
            <a:r>
              <a:rPr lang="en-GB" dirty="0" err="1"/>
              <a:t>fornisce</a:t>
            </a:r>
            <a:r>
              <a:rPr lang="en-GB" dirty="0"/>
              <a:t> </a:t>
            </a:r>
            <a:r>
              <a:rPr lang="en-GB" dirty="0" err="1"/>
              <a:t>alla</a:t>
            </a:r>
            <a:r>
              <a:rPr lang="en-GB" dirty="0"/>
              <a:t> </a:t>
            </a:r>
            <a:r>
              <a:rPr lang="en-GB" dirty="0" err="1"/>
              <a:t>applicazione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50366B-AD12-0A4A-A46B-1D242FDB8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</a:t>
            </a:fld>
            <a:endParaRPr lang="it-IT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F698BF6-BEA7-7043-A30C-9DDE2C2DC6DC}"/>
              </a:ext>
            </a:extLst>
          </p:cNvPr>
          <p:cNvSpPr/>
          <p:nvPr/>
        </p:nvSpPr>
        <p:spPr>
          <a:xfrm>
            <a:off x="6539211" y="1521460"/>
            <a:ext cx="1368152" cy="1233883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Applicazione</a:t>
            </a:r>
            <a:endParaRPr lang="en-GB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57E7834-4D4C-0240-B940-E642B64D31E3}"/>
              </a:ext>
            </a:extLst>
          </p:cNvPr>
          <p:cNvSpPr/>
          <p:nvPr/>
        </p:nvSpPr>
        <p:spPr>
          <a:xfrm>
            <a:off x="6539211" y="2891144"/>
            <a:ext cx="1368152" cy="1233883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Kernel</a:t>
            </a: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9900D1FA-CA31-E84E-9A7A-4E4B8020D078}"/>
              </a:ext>
            </a:extLst>
          </p:cNvPr>
          <p:cNvCxnSpPr>
            <a:cxnSpLocks/>
            <a:stCxn id="8" idx="2"/>
            <a:endCxn id="11" idx="2"/>
          </p:cNvCxnSpPr>
          <p:nvPr/>
        </p:nvCxnSpPr>
        <p:spPr>
          <a:xfrm rot="10800000" flipV="1">
            <a:off x="6539211" y="2138402"/>
            <a:ext cx="12700" cy="1369684"/>
          </a:xfrm>
          <a:prstGeom prst="curvedConnector3">
            <a:avLst>
              <a:gd name="adj1" fmla="val 1800000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8A904939-8242-6D42-AB85-2EB341B67EEF}"/>
              </a:ext>
            </a:extLst>
          </p:cNvPr>
          <p:cNvCxnSpPr>
            <a:cxnSpLocks/>
            <a:stCxn id="11" idx="6"/>
            <a:endCxn id="8" idx="6"/>
          </p:cNvCxnSpPr>
          <p:nvPr/>
        </p:nvCxnSpPr>
        <p:spPr>
          <a:xfrm flipV="1">
            <a:off x="7907363" y="2138402"/>
            <a:ext cx="12700" cy="1369684"/>
          </a:xfrm>
          <a:prstGeom prst="curvedConnector3">
            <a:avLst>
              <a:gd name="adj1" fmla="val 1800000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7DADA0B-F3DE-9F4B-9650-3138E371288C}"/>
              </a:ext>
            </a:extLst>
          </p:cNvPr>
          <p:cNvSpPr txBox="1"/>
          <p:nvPr/>
        </p:nvSpPr>
        <p:spPr>
          <a:xfrm>
            <a:off x="756064" y="4490213"/>
            <a:ext cx="1371892" cy="372687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 dirty="0">
                <a:ln>
                  <a:noFill/>
                </a:ln>
                <a:solidFill>
                  <a:srgbClr val="00B050"/>
                </a:solidFill>
                <a:latin typeface="Myriad Pro" pitchFamily="18"/>
                <a:ea typeface="Adobe Heiti Std R" pitchFamily="2"/>
                <a:cs typeface="FreeSans" pitchFamily="2"/>
              </a:rPr>
              <a:t>Applicazione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1FDAD8-795A-B14B-ACEC-A65C6DE0DC1B}"/>
              </a:ext>
            </a:extLst>
          </p:cNvPr>
          <p:cNvSpPr txBox="1"/>
          <p:nvPr/>
        </p:nvSpPr>
        <p:spPr>
          <a:xfrm>
            <a:off x="1346098" y="5682532"/>
            <a:ext cx="781858" cy="372687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 dirty="0" err="1">
                <a:ln>
                  <a:noFill/>
                </a:ln>
                <a:solidFill>
                  <a:srgbClr val="FF0000"/>
                </a:solidFill>
                <a:latin typeface="Myriad Pro" pitchFamily="18"/>
                <a:ea typeface="Adobe Heiti Std R" pitchFamily="2"/>
                <a:cs typeface="FreeSans" pitchFamily="2"/>
              </a:rPr>
              <a:t>Kernel</a:t>
            </a:r>
            <a:endParaRPr lang="it-IT" sz="1800" b="0" i="0" u="none" strike="noStrike" kern="1200" dirty="0">
              <a:ln>
                <a:noFill/>
              </a:ln>
              <a:solidFill>
                <a:srgbClr val="FF0000"/>
              </a:solidFill>
              <a:latin typeface="Myriad Pro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4" name="Straight Connector 23">
            <a:extLst>
              <a:ext uri="{FF2B5EF4-FFF2-40B4-BE49-F238E27FC236}">
                <a16:creationId xmlns:a16="http://schemas.microsoft.com/office/drawing/2014/main" id="{2EF3F2A4-C83B-5443-BC35-BCAECB56E96E}"/>
              </a:ext>
            </a:extLst>
          </p:cNvPr>
          <p:cNvSpPr/>
          <p:nvPr/>
        </p:nvSpPr>
        <p:spPr>
          <a:xfrm>
            <a:off x="540063" y="5282212"/>
            <a:ext cx="8208001" cy="0"/>
          </a:xfrm>
          <a:prstGeom prst="line">
            <a:avLst/>
          </a:prstGeom>
          <a:noFill/>
          <a:ln w="36000">
            <a:solidFill>
              <a:srgbClr val="000000"/>
            </a:solidFill>
            <a:custDash>
              <a:ds d="508000" sp="508000"/>
              <a:ds d="508000" sp="508000"/>
            </a:custDash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E91E8A65-8336-BD44-A1E3-897B7A542770}"/>
              </a:ext>
            </a:extLst>
          </p:cNvPr>
          <p:cNvSpPr/>
          <p:nvPr/>
        </p:nvSpPr>
        <p:spPr>
          <a:xfrm>
            <a:off x="2412064" y="4562213"/>
            <a:ext cx="1368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92D050"/>
          </a:solidFill>
          <a:ln w="36000">
            <a:solidFill>
              <a:srgbClr val="3465AF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Calcolo</a:t>
            </a: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DF7CE0B-A4D0-D843-8176-8E46C506EE6B}"/>
              </a:ext>
            </a:extLst>
          </p:cNvPr>
          <p:cNvSpPr/>
          <p:nvPr/>
        </p:nvSpPr>
        <p:spPr>
          <a:xfrm>
            <a:off x="3780064" y="5786213"/>
            <a:ext cx="1368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36000">
            <a:solidFill>
              <a:srgbClr val="FF3333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Servizio</a:t>
            </a:r>
          </a:p>
        </p:txBody>
      </p:sp>
      <p:sp>
        <p:nvSpPr>
          <p:cNvPr id="27" name="Straight Connector 26">
            <a:extLst>
              <a:ext uri="{FF2B5EF4-FFF2-40B4-BE49-F238E27FC236}">
                <a16:creationId xmlns:a16="http://schemas.microsoft.com/office/drawing/2014/main" id="{F6A334C2-5FDC-D345-819F-A66ADE253197}"/>
              </a:ext>
            </a:extLst>
          </p:cNvPr>
          <p:cNvSpPr/>
          <p:nvPr/>
        </p:nvSpPr>
        <p:spPr>
          <a:xfrm>
            <a:off x="3780064" y="4922213"/>
            <a:ext cx="0" cy="86400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8" name="Straight Connector 27">
            <a:extLst>
              <a:ext uri="{FF2B5EF4-FFF2-40B4-BE49-F238E27FC236}">
                <a16:creationId xmlns:a16="http://schemas.microsoft.com/office/drawing/2014/main" id="{ADB36313-8CF3-7D47-839B-EB00CC3364A0}"/>
              </a:ext>
            </a:extLst>
          </p:cNvPr>
          <p:cNvSpPr/>
          <p:nvPr/>
        </p:nvSpPr>
        <p:spPr>
          <a:xfrm flipV="1">
            <a:off x="5148064" y="4922213"/>
            <a:ext cx="0" cy="86400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3120FC7-05BA-274C-83B0-7072C811DF0D}"/>
              </a:ext>
            </a:extLst>
          </p:cNvPr>
          <p:cNvSpPr/>
          <p:nvPr/>
        </p:nvSpPr>
        <p:spPr>
          <a:xfrm>
            <a:off x="5148064" y="4562213"/>
            <a:ext cx="1368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92D050"/>
          </a:solidFill>
          <a:ln w="36000">
            <a:solidFill>
              <a:srgbClr val="3465AF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Calcolo</a:t>
            </a: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7A1DC6C1-C4B8-7648-A86F-FB66BA3ADFAD}"/>
              </a:ext>
            </a:extLst>
          </p:cNvPr>
          <p:cNvSpPr/>
          <p:nvPr/>
        </p:nvSpPr>
        <p:spPr>
          <a:xfrm>
            <a:off x="6516064" y="5786213"/>
            <a:ext cx="1368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36000">
            <a:solidFill>
              <a:srgbClr val="FF3333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Servizio</a:t>
            </a:r>
          </a:p>
        </p:txBody>
      </p:sp>
      <p:sp>
        <p:nvSpPr>
          <p:cNvPr id="31" name="Straight Connector 30">
            <a:extLst>
              <a:ext uri="{FF2B5EF4-FFF2-40B4-BE49-F238E27FC236}">
                <a16:creationId xmlns:a16="http://schemas.microsoft.com/office/drawing/2014/main" id="{FF4E583B-2032-0F4C-BB1A-F6B9AC5F17E2}"/>
              </a:ext>
            </a:extLst>
          </p:cNvPr>
          <p:cNvSpPr/>
          <p:nvPr/>
        </p:nvSpPr>
        <p:spPr>
          <a:xfrm>
            <a:off x="6516064" y="4922213"/>
            <a:ext cx="0" cy="86400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2" name="Straight Connector 31">
            <a:extLst>
              <a:ext uri="{FF2B5EF4-FFF2-40B4-BE49-F238E27FC236}">
                <a16:creationId xmlns:a16="http://schemas.microsoft.com/office/drawing/2014/main" id="{63C341A1-4408-5749-8663-BF8829B17073}"/>
              </a:ext>
            </a:extLst>
          </p:cNvPr>
          <p:cNvSpPr/>
          <p:nvPr/>
        </p:nvSpPr>
        <p:spPr>
          <a:xfrm flipV="1">
            <a:off x="7884064" y="4922213"/>
            <a:ext cx="0" cy="86400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E0176B-A2C7-014B-A561-F406236077E5}"/>
              </a:ext>
            </a:extLst>
          </p:cNvPr>
          <p:cNvSpPr txBox="1"/>
          <p:nvPr/>
        </p:nvSpPr>
        <p:spPr>
          <a:xfrm>
            <a:off x="7920063" y="4526213"/>
            <a:ext cx="441360" cy="35568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1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100427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9F2C75E-4116-4149-92F7-6AF6725B8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Monolitici</a:t>
            </a:r>
            <a:r>
              <a:rPr lang="en-GB" dirty="0"/>
              <a:t>, Micro, </a:t>
            </a:r>
            <a:r>
              <a:rPr lang="en-GB" dirty="0" err="1"/>
              <a:t>Ibridi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757538-8EA8-CC4F-919F-2EC790710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9</a:t>
            </a:fld>
            <a:endParaRPr lang="it-IT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387371-6E86-2545-9EB0-3388C03A02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63"/>
          <a:stretch/>
        </p:blipFill>
        <p:spPr>
          <a:xfrm>
            <a:off x="35496" y="2276872"/>
            <a:ext cx="9024115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941109"/>
      </p:ext>
    </p:extLst>
  </p:cSld>
  <p:clrMapOvr>
    <a:masterClrMapping/>
  </p:clrMapOvr>
</p:sld>
</file>

<file path=ppt/theme/theme1.xml><?xml version="1.0" encoding="utf-8"?>
<a:theme xmlns:a="http://schemas.openxmlformats.org/drawingml/2006/main" name="Nico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4742</TotalTime>
  <Words>185</Words>
  <Application>Microsoft Macintosh PowerPoint</Application>
  <PresentationFormat>On-screen Show (4:3)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Adobe Heiti Std R</vt:lpstr>
      <vt:lpstr>Arial</vt:lpstr>
      <vt:lpstr>Calibri</vt:lpstr>
      <vt:lpstr>FreeSans</vt:lpstr>
      <vt:lpstr>Myriad Pro</vt:lpstr>
      <vt:lpstr>Nicola</vt:lpstr>
      <vt:lpstr>Algoritmi e Linguaggi di Programmazione</vt:lpstr>
      <vt:lpstr>Total Market Share</vt:lpstr>
      <vt:lpstr>Mobile Market Share</vt:lpstr>
      <vt:lpstr>Genealogia famiglia Unix</vt:lpstr>
      <vt:lpstr>Funzionalità principali OS</vt:lpstr>
      <vt:lpstr>Architettura interna</vt:lpstr>
      <vt:lpstr>Struttura a guscio</vt:lpstr>
      <vt:lpstr>Interazione Kernel - Applicazioni</vt:lpstr>
      <vt:lpstr>Monolitici, Micro, Ibridi</vt:lpstr>
      <vt:lpstr>Quanto è complesso un kernel?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Introduzione alla Programmazione ad Oggetti</dc:title>
  <dc:creator>giacomo</dc:creator>
  <cp:lastModifiedBy>Microsoft Office User</cp:lastModifiedBy>
  <cp:revision>201</cp:revision>
  <cp:lastPrinted>2020-03-03T19:56:39Z</cp:lastPrinted>
  <dcterms:created xsi:type="dcterms:W3CDTF">2011-09-06T09:06:15Z</dcterms:created>
  <dcterms:modified xsi:type="dcterms:W3CDTF">2020-03-03T20:09:07Z</dcterms:modified>
</cp:coreProperties>
</file>

<file path=docProps/thumbnail.jpeg>
</file>